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Proxima Nova"/>
      <p:regular r:id="rId48"/>
      <p:bold r:id="rId49"/>
      <p:italic r:id="rId50"/>
      <p:boldItalic r:id="rId51"/>
    </p:embeddedFont>
    <p:embeddedFont>
      <p:font typeface="Nunito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Google Sans Medium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regular.fntdata"/><Relationship Id="rId47" Type="http://schemas.openxmlformats.org/officeDocument/2006/relationships/slide" Target="slides/slide43.xml"/><Relationship Id="rId49" Type="http://schemas.openxmlformats.org/officeDocument/2006/relationships/font" Target="fonts/ProximaNov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GoogleSansMedium-italic.fntdata"/><Relationship Id="rId61" Type="http://schemas.openxmlformats.org/officeDocument/2006/relationships/font" Target="fonts/GoogleSansMedium-bold.fntdata"/><Relationship Id="rId20" Type="http://schemas.openxmlformats.org/officeDocument/2006/relationships/slide" Target="slides/slide16.xml"/><Relationship Id="rId63" Type="http://schemas.openxmlformats.org/officeDocument/2006/relationships/font" Target="fonts/GoogleSansMedium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GoogleSansMedium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roximaNova-boldItalic.fntdata"/><Relationship Id="rId50" Type="http://schemas.openxmlformats.org/officeDocument/2006/relationships/font" Target="fonts/ProximaNova-italic.fntdata"/><Relationship Id="rId53" Type="http://schemas.openxmlformats.org/officeDocument/2006/relationships/font" Target="fonts/Nunito-bold.fntdata"/><Relationship Id="rId52" Type="http://schemas.openxmlformats.org/officeDocument/2006/relationships/font" Target="fonts/Nunito-regular.fntdata"/><Relationship Id="rId11" Type="http://schemas.openxmlformats.org/officeDocument/2006/relationships/slide" Target="slides/slide7.xml"/><Relationship Id="rId55" Type="http://schemas.openxmlformats.org/officeDocument/2006/relationships/font" Target="fonts/Nunito-boldItalic.fntdata"/><Relationship Id="rId10" Type="http://schemas.openxmlformats.org/officeDocument/2006/relationships/slide" Target="slides/slide6.xml"/><Relationship Id="rId54" Type="http://schemas.openxmlformats.org/officeDocument/2006/relationships/font" Target="fonts/Nunito-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-bold.fntdata"/><Relationship Id="rId12" Type="http://schemas.openxmlformats.org/officeDocument/2006/relationships/slide" Target="slides/slide8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ogle_LLC" TargetMode="External"/><Relationship Id="rId3" Type="http://schemas.openxmlformats.org/officeDocument/2006/relationships/hyperlink" Target="https://en.wikipedia.org/wiki/Data_science" TargetMode="External"/><Relationship Id="rId4" Type="http://schemas.openxmlformats.org/officeDocument/2006/relationships/hyperlink" Target="https://en.wikipedia.org/wiki/Machine_learning" TargetMode="External"/><Relationship Id="rId5" Type="http://schemas.openxmlformats.org/officeDocument/2006/relationships/hyperlink" Target="https://en.wikipedia.org/wiki/Jeremy_Howard_(entrepreneur)" TargetMode="External"/><Relationship Id="rId6" Type="http://schemas.openxmlformats.org/officeDocument/2006/relationships/hyperlink" Target="https://en.wikipedia.org/wiki/Nicholas_Gruen" TargetMode="External"/><Relationship Id="rId7" Type="http://schemas.openxmlformats.org/officeDocument/2006/relationships/hyperlink" Target="https://en.wikipedia.org/wiki/Max_Levchin" TargetMode="External"/><Relationship Id="rId8" Type="http://schemas.openxmlformats.org/officeDocument/2006/relationships/hyperlink" Target="https://en.wikipedia.org/wiki/Kaggl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s/docs/Learn/JavaScript/Objects/Object-oriented_JS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s/docs/Learn/JavaScript/Objects/Object-oriented_JS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mozilla.org/es/docs/Learn/JavaScript/Objects/Object-oriented_JS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7fe17009_2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7fe17009_2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67fe17009_2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067fe17009_2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 subsidiary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LLC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is an online community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scientists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practitioners. Kaggle allows users to find and publish data sets, explore and build models in a web-based data-science environment, work with other data scientists and machine learning engineers, and enter competitions to solve data science challenges.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 got its start in 2010 by offering machine learning competitions and now also offers a public data platform, a cloud-based workbench for data science, and Artificial Intelligence education. Its key personnel were Anthony Goldbloom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Jeremy Howard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Nicholas Gruen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was founding chair succeeded by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Levchin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Equity was raised in 2011 valuing the company at $25 million. On 8 March 2017, Google announced that they were acquiring Kaggle.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Fuente: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https://en.wikipedia.org/wiki/Kaggle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67fe17009_2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67fe17009_2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67fe16f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67fe16f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67fe16f3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67fe16f3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67fe16f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67fe16f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metodos y atributos a “ayudante de santa”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250c960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250c960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67fe17009_2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67fe17009_2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250c960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250c960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metodos y atributos a “ayudante de santa”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67fe16f3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67fe16f3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metodos y atributos a “ayudante de santa”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67fe1700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67fe1700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 nombre es Nombre Apellido, soy Ingeniera de software y co-fundadora de Google, la empresa más divertida del planeta.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Tres cosas que tienes que saber sobre mi: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Aprendí a programar en 1994, a los 7 años de edad.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Soy cofundadora en @Google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Hice este proyecto nerd en mi tiempo libre ___.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7fe16f3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67fe16f3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7fe17009_2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67fe17009_2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67fe16f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67fe16f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67fe16f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67fe16f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67fe16f3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67fe16f3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67fe16f3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67fe16f3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JavaScript orientado a objetos para principiantes - Aprende sobre desarrollo web | MDN (mozilla.org)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67fe16f3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67fe16f3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JavaScript orientado a objetos para principiantes - Aprende sobre desarrollo web | MDN (mozilla.org)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67fe16f3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67fe16f3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67fe16f3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67fe16f3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67fe16f3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67fe16f3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67fe16f3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67fe16f3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67fe16f3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67fe16f3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JavaScript orientado a objetos para principiantes - Aprende sobre desarrollo web | MDN (mozilla.org)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67fe16f3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67fe16f3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67fe16f3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67fe16f3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67fe16f3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67fe16f3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67fe17009_2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67fe17009_2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67fe17009_2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067fe17009_2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67fe17009_2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067fe17009_2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67fe17009_2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067fe17009_2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67fe17009_2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067fe17009_2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846ed9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846ed9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67fe17009_2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067fe17009_2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67fe17009_2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067fe17009_2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e71693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e71693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67fe17009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067fe17009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67fe17009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067fe17009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67fe17009_2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067fe17009_2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67fe17009_2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67fe17009_2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67fe17009_2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67fe17009_2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3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8" name="Google Shape;138;p3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hyperlink" Target="https://cs.stanford.edu/people/nick/py/" TargetMode="External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hyperlink" Target="https://www.kaggle.com/raskoshik/tutorial-object-oriented-programming-in-python" TargetMode="External"/><Relationship Id="rId5" Type="http://schemas.openxmlformats.org/officeDocument/2006/relationships/hyperlink" Target="https://www.kaggle.com/serkanpeldek/object-oriented-titanics" TargetMode="External"/><Relationship Id="rId6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hyperlink" Target="https://www.computerhistory.org/timeline/software-language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image" Target="../media/image28.png"/><Relationship Id="rId5" Type="http://schemas.openxmlformats.org/officeDocument/2006/relationships/image" Target="../media/image42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ile.es/blog/que-es-la-programacion-orientada-a-objetos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29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gif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hyperlink" Target="https://www.w3schools.com/python/python_classes.asp" TargetMode="External"/><Relationship Id="rId5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Relationship Id="rId4" Type="http://schemas.openxmlformats.org/officeDocument/2006/relationships/hyperlink" Target="https://realpython.com/python3-object-oriented-programming/" TargetMode="External"/><Relationship Id="rId5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jpg"/><Relationship Id="rId4" Type="http://schemas.openxmlformats.org/officeDocument/2006/relationships/image" Target="../media/image62.png"/><Relationship Id="rId5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hyperlink" Target="https://www.kaggle.com/raskoshik/tutorial-object-oriented-programming-in-python" TargetMode="External"/><Relationship Id="rId5" Type="http://schemas.openxmlformats.org/officeDocument/2006/relationships/hyperlink" Target="https://www.kaggle.com/raskoshik/tutorial-object-oriented-programming-in-python" TargetMode="External"/><Relationship Id="rId6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hyperlink" Target="https://www.kaggle.com/serkanpeldek/object-oriented-titanics" TargetMode="External"/><Relationship Id="rId5" Type="http://schemas.openxmlformats.org/officeDocument/2006/relationships/hyperlink" Target="https://www.kaggle.com/serkanpeldek/object-oriented-titanics" TargetMode="External"/><Relationship Id="rId6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29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hyperlink" Target="https://realpython.com/python3-object-oriented-programming/" TargetMode="External"/><Relationship Id="rId5" Type="http://schemas.openxmlformats.org/officeDocument/2006/relationships/hyperlink" Target="https://www.kaggle.com/raskoshik/tutorial-object-oriented-programming-in-pyth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35.gif"/><Relationship Id="rId5" Type="http://schemas.openxmlformats.org/officeDocument/2006/relationships/hyperlink" Target="https://realpython.com/python3-object-oriented-programming/" TargetMode="External"/><Relationship Id="rId6" Type="http://schemas.openxmlformats.org/officeDocument/2006/relationships/hyperlink" Target="https://www.kaggle.com/raskoshik/tutorial-object-oriented-programming-in-python" TargetMode="External"/><Relationship Id="rId7" Type="http://schemas.openxmlformats.org/officeDocument/2006/relationships/hyperlink" Target="https://www.kaggle.com/serkanpeldek/object-oriented-titanic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RPfWSa5iBm0ZJRjSNWvVXL1ggnqY5rLK/view?usp=sharing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hyperlink" Target="https://www.youtube.com/watch?v=YDp73WjNISc" TargetMode="External"/><Relationship Id="rId5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5"/>
          <p:cNvSpPr txBox="1"/>
          <p:nvPr/>
        </p:nvSpPr>
        <p:spPr>
          <a:xfrm>
            <a:off x="668625" y="1959750"/>
            <a:ext cx="24657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Reference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Nick Parlante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5"/>
          <p:cNvSpPr txBox="1"/>
          <p:nvPr/>
        </p:nvSpPr>
        <p:spPr>
          <a:xfrm>
            <a:off x="377100" y="386275"/>
            <a:ext cx="85797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Reference @ Stanford CS106A</a:t>
            </a:r>
            <a:endParaRPr sz="3000"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975" y="1292575"/>
            <a:ext cx="5116674" cy="25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Learn Python Tutorials de Kaggle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224" name="Google Shape;2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6"/>
          <p:cNvSpPr txBox="1"/>
          <p:nvPr/>
        </p:nvSpPr>
        <p:spPr>
          <a:xfrm>
            <a:off x="5448375" y="1911925"/>
            <a:ext cx="33534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AutoNum type="arabicPeriod"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Object-Oriented Programming in Python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AutoNum type="arabicPeriod"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Object Oriented Titanics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175" y="1707876"/>
            <a:ext cx="4378276" cy="1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al paradigma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Orientado a Objetos.</a:t>
            </a:r>
            <a:endParaRPr b="1"/>
          </a:p>
        </p:txBody>
      </p:sp>
      <p:pic>
        <p:nvPicPr>
          <p:cNvPr id="232" name="Google Shape;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/>
          <p:nvPr>
            <p:ph idx="4294967295" type="title"/>
          </p:nvPr>
        </p:nvSpPr>
        <p:spPr>
          <a:xfrm>
            <a:off x="240100" y="973950"/>
            <a:ext cx="77868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¿Qué es un paradigma?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241" name="Google Shape;241;p48"/>
          <p:cNvSpPr txBox="1"/>
          <p:nvPr>
            <p:ph idx="4294967295" type="body"/>
          </p:nvPr>
        </p:nvSpPr>
        <p:spPr>
          <a:xfrm>
            <a:off x="311700" y="2155325"/>
            <a:ext cx="39999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Normas que establecen límites y determinan cómo debe comportarse un elemento dentro de estos límites.</a:t>
            </a:r>
            <a:endParaRPr b="1"/>
          </a:p>
        </p:txBody>
      </p:sp>
      <p:pic>
        <p:nvPicPr>
          <p:cNvPr id="242" name="Google Shape;2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050" y="2517255"/>
            <a:ext cx="3562900" cy="231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/>
          <p:nvPr>
            <p:ph idx="4294967295" type="subTitle"/>
          </p:nvPr>
        </p:nvSpPr>
        <p:spPr>
          <a:xfrm>
            <a:off x="4323250" y="1034850"/>
            <a:ext cx="4636500" cy="30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Un paradigma de programación es un </a:t>
            </a:r>
            <a:r>
              <a:rPr b="1" lang="en" sz="2200"/>
              <a:t>estilo de desarrollo de programas</a:t>
            </a:r>
            <a:r>
              <a:rPr lang="en" sz="2200"/>
              <a:t>. Es decir, un modelo para resolver problemas computacionales</a:t>
            </a:r>
            <a:endParaRPr sz="2200"/>
          </a:p>
        </p:txBody>
      </p:sp>
      <p:pic>
        <p:nvPicPr>
          <p:cNvPr id="249" name="Google Shape;2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75750"/>
            <a:ext cx="3535425" cy="359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25" y="711775"/>
            <a:ext cx="7528125" cy="37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0"/>
          <p:cNvSpPr/>
          <p:nvPr/>
        </p:nvSpPr>
        <p:spPr>
          <a:xfrm>
            <a:off x="3008150" y="2540575"/>
            <a:ext cx="514500" cy="2571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0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Programación declarativa vs imperativa.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idx="4294967295" type="title"/>
          </p:nvPr>
        </p:nvSpPr>
        <p:spPr>
          <a:xfrm>
            <a:off x="304800" y="124750"/>
            <a:ext cx="7786800" cy="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Linea del tiempo de los lenguajes de programación.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263" name="Google Shape;2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363" y="1630800"/>
            <a:ext cx="4825275" cy="13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1"/>
          <p:cNvSpPr txBox="1"/>
          <p:nvPr/>
        </p:nvSpPr>
        <p:spPr>
          <a:xfrm>
            <a:off x="2750275" y="34354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Checa la linea del tiempo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acá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 txBox="1"/>
          <p:nvPr/>
        </p:nvSpPr>
        <p:spPr>
          <a:xfrm>
            <a:off x="4619950" y="2040750"/>
            <a:ext cx="3793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Objetos</a:t>
            </a:r>
            <a:endParaRPr b="1"/>
          </a:p>
        </p:txBody>
      </p:sp>
      <p:pic>
        <p:nvPicPr>
          <p:cNvPr id="270" name="Google Shape;2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3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Alan Kay: Usar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279" name="Google Shape;279;p53"/>
          <p:cNvSpPr txBox="1"/>
          <p:nvPr/>
        </p:nvSpPr>
        <p:spPr>
          <a:xfrm>
            <a:off x="563500" y="1937075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UFFF AWESOMEEEE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50" y="1204994"/>
            <a:ext cx="3396950" cy="27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54"/>
          <p:cNvCxnSpPr>
            <a:stCxn id="284" idx="3"/>
          </p:cNvCxnSpPr>
          <p:nvPr/>
        </p:nvCxnSpPr>
        <p:spPr>
          <a:xfrm flipH="1" rot="10800000">
            <a:off x="4460600" y="1336945"/>
            <a:ext cx="1849800" cy="12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54"/>
          <p:cNvCxnSpPr>
            <a:stCxn id="284" idx="3"/>
          </p:cNvCxnSpPr>
          <p:nvPr/>
        </p:nvCxnSpPr>
        <p:spPr>
          <a:xfrm>
            <a:off x="4460600" y="2571745"/>
            <a:ext cx="1988400" cy="148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54"/>
          <p:cNvSpPr txBox="1"/>
          <p:nvPr/>
        </p:nvSpPr>
        <p:spPr>
          <a:xfrm>
            <a:off x="6537425" y="895475"/>
            <a:ext cx="1589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Metodos.</a:t>
            </a:r>
            <a:endParaRPr b="1"/>
          </a:p>
        </p:txBody>
      </p:sp>
      <p:sp>
        <p:nvSpPr>
          <p:cNvPr id="288" name="Google Shape;288;p54"/>
          <p:cNvSpPr txBox="1"/>
          <p:nvPr/>
        </p:nvSpPr>
        <p:spPr>
          <a:xfrm>
            <a:off x="6614150" y="3751650"/>
            <a:ext cx="1589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Atributos.</a:t>
            </a:r>
            <a:endParaRPr b="1"/>
          </a:p>
        </p:txBody>
      </p:sp>
      <p:pic>
        <p:nvPicPr>
          <p:cNvPr id="289" name="Google Shape;2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4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¿Cómo describimos a Ayudante de Santa?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7"/>
          <p:cNvPicPr preferRelativeResize="0"/>
          <p:nvPr/>
        </p:nvPicPr>
        <p:blipFill rotWithShape="1">
          <a:blip r:embed="rId3">
            <a:alphaModFix/>
          </a:blip>
          <a:srcRect b="30118" l="21819" r="7428" t="0"/>
          <a:stretch/>
        </p:blipFill>
        <p:spPr>
          <a:xfrm>
            <a:off x="5649175" y="892500"/>
            <a:ext cx="2644200" cy="26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9" name="Google Shape;149;p37"/>
          <p:cNvSpPr txBox="1"/>
          <p:nvPr/>
        </p:nvSpPr>
        <p:spPr>
          <a:xfrm>
            <a:off x="871800" y="1820450"/>
            <a:ext cx="30000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Co-founder &amp; Machine Learning Engineer,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endParaRPr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@mitwitter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micorreo@correocool.com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0" name="Google Shape;1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7"/>
          <p:cNvSpPr txBox="1"/>
          <p:nvPr/>
        </p:nvSpPr>
        <p:spPr>
          <a:xfrm>
            <a:off x="871800" y="6378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Apellido</a:t>
            </a:r>
            <a:endParaRPr/>
          </a:p>
        </p:txBody>
      </p:sp>
      <p:pic>
        <p:nvPicPr>
          <p:cNvPr id="152" name="Google Shape;1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48" y="3566213"/>
            <a:ext cx="402002" cy="61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788" y="3471725"/>
            <a:ext cx="802875" cy="8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3925" y="3602187"/>
            <a:ext cx="1602074" cy="5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8450" y="822475"/>
            <a:ext cx="2864126" cy="28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5"/>
          <p:cNvSpPr txBox="1"/>
          <p:nvPr>
            <p:ph idx="4294967295" type="body"/>
          </p:nvPr>
        </p:nvSpPr>
        <p:spPr>
          <a:xfrm>
            <a:off x="378375" y="370500"/>
            <a:ext cx="845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 estructura de un objeto literal está limitada por llaves, donde se encapsula cada identificador asignándole un valor literal, en un formato clave : valor. Si vamos a hacer uso del objeto más adelante, podemos almacenarlo en una variable asignándoselo con normalidad.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5"/>
          <p:cNvPicPr preferRelativeResize="0"/>
          <p:nvPr/>
        </p:nvPicPr>
        <p:blipFill rotWithShape="1">
          <a:blip r:embed="rId3">
            <a:alphaModFix/>
          </a:blip>
          <a:srcRect b="2410" l="0" r="0" t="0"/>
          <a:stretch/>
        </p:blipFill>
        <p:spPr>
          <a:xfrm>
            <a:off x="748750" y="1992750"/>
            <a:ext cx="7713250" cy="24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/>
        </p:nvSpPr>
        <p:spPr>
          <a:xfrm>
            <a:off x="4359975" y="1467675"/>
            <a:ext cx="37938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 Orientada a Objetos.</a:t>
            </a:r>
            <a:endParaRPr b="1"/>
          </a:p>
        </p:txBody>
      </p:sp>
      <p:pic>
        <p:nvPicPr>
          <p:cNvPr id="302" name="Google Shape;3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Intro a la programación orientada a objetos (POO)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310" name="Google Shape;310;p57"/>
          <p:cNvSpPr txBox="1"/>
          <p:nvPr/>
        </p:nvSpPr>
        <p:spPr>
          <a:xfrm>
            <a:off x="147375" y="1057188"/>
            <a:ext cx="478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programación Orientada a Objetos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, también llamada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POO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, se define como un paradigma de programación, con el cual podemos: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57"/>
          <p:cNvSpPr txBox="1"/>
          <p:nvPr/>
        </p:nvSpPr>
        <p:spPr>
          <a:xfrm>
            <a:off x="311700" y="2263975"/>
            <a:ext cx="5764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Invocar la manera en que se consiguen los resultados.</a:t>
            </a:r>
            <a:r>
              <a:rPr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rgbClr val="2A2F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programación orientada a objetos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disminuye los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errores</a:t>
            </a: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y promociona la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reutilización del código</a:t>
            </a: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rgbClr val="2A2F3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A2F35"/>
              </a:buClr>
              <a:buSzPts val="1200"/>
              <a:buFont typeface="Montserrat"/>
              <a:buAutoNum type="arabicPeriod"/>
            </a:pP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 una manera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especial de programar</a:t>
            </a:r>
            <a:r>
              <a:rPr b="1" lang="en" sz="1200">
                <a:solidFill>
                  <a:srgbClr val="2A2F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que se acerca de alguna manera  cómo podemos expresar las cosas en la vida real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500" y="932002"/>
            <a:ext cx="3490225" cy="34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8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Receta para entender POO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319" name="Google Shape;319;p58"/>
          <p:cNvSpPr txBox="1"/>
          <p:nvPr/>
        </p:nvSpPr>
        <p:spPr>
          <a:xfrm>
            <a:off x="180450" y="2020900"/>
            <a:ext cx="364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Los objetos se crean a partir de</a:t>
            </a:r>
            <a:r>
              <a:rPr b="1" lang="en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 una plantilla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 llamada </a:t>
            </a:r>
            <a:r>
              <a:rPr b="1" lang="en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clase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1" lang="en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cada objeto es una instancia de su clase </a:t>
            </a:r>
            <a:endParaRPr b="1">
              <a:solidFill>
                <a:srgbClr val="674EA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0" name="Google Shape;3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450" y="855167"/>
            <a:ext cx="5077925" cy="380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Descripción Gráfica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327" name="Google Shape;3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850" y="1014500"/>
            <a:ext cx="6696250" cy="38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0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Razones para usar OOP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334" name="Google Shape;334;p60"/>
          <p:cNvSpPr txBox="1"/>
          <p:nvPr/>
        </p:nvSpPr>
        <p:spPr>
          <a:xfrm>
            <a:off x="269600" y="1583800"/>
            <a:ext cx="44208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idea básica de la </a:t>
            </a:r>
            <a:r>
              <a:rPr b="1" lang="en" sz="15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Programación Orientada a Objetos (POO) </a:t>
            </a:r>
            <a:r>
              <a:rPr b="1" lang="en" sz="15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 que usamos objetos para modelar cosas del mundo real que queremos representar en nuestros programas, y/o proveemos una simple manera para acceder a la funcionalidad que, de otra manera, sería difícil o imposible de usar.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00" y="536892"/>
            <a:ext cx="4148800" cy="41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1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Información que cura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342" name="Google Shape;342;p61"/>
          <p:cNvSpPr txBox="1"/>
          <p:nvPr/>
        </p:nvSpPr>
        <p:spPr>
          <a:xfrm>
            <a:off x="449175" y="1573800"/>
            <a:ext cx="5402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objetos pueden contener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código relacionados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los cuales representan información acerca de lo que estás tratando de modelar, y la funcionalidad o comportamiento que deseas que tenga. 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datos de un Objeto (y frecuentemente, también las funciones) se pueden almacenar ordenadamente (la palabra oficial es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encapsular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objetos también se usan comúnmente como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almacenes de datos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se pueden enviar fácilmente a través de la red.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675" y="918326"/>
            <a:ext cx="3092350" cy="34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Abstracción del objeto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62"/>
          <p:cNvSpPr txBox="1"/>
          <p:nvPr>
            <p:ph idx="4294967295" type="body"/>
          </p:nvPr>
        </p:nvSpPr>
        <p:spPr>
          <a:xfrm>
            <a:off x="311700" y="1152475"/>
            <a:ext cx="85206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Definiciones de las propiedades y comportamiento de un tipo de objeto concreto.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275" y="1798625"/>
            <a:ext cx="4719476" cy="28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Abstracción Visual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358" name="Google Shape;3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125" y="946392"/>
            <a:ext cx="5879750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Abstracción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365" name="Google Shape;365;p64"/>
          <p:cNvSpPr txBox="1"/>
          <p:nvPr/>
        </p:nvSpPr>
        <p:spPr>
          <a:xfrm>
            <a:off x="273675" y="1473575"/>
            <a:ext cx="48489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En este caso, solo estamos interesados en mostrar su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</a:rPr>
              <a:t>nombre, apellido, calificación final y si está cursa el semestre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, además de una pequeña introducción sobre este individuo basada en los datos anteriores. 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Esto es conocido como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</a:rPr>
              <a:t>abstracción 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—  crear un modelo simple de algo complejo que represente sus aspectos más importantes y que sea fácil de manipular para el propósito de nuestro programa.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66" name="Google Shape;366;p64"/>
          <p:cNvPicPr preferRelativeResize="0"/>
          <p:nvPr/>
        </p:nvPicPr>
        <p:blipFill rotWithShape="1">
          <a:blip r:embed="rId3">
            <a:alphaModFix/>
          </a:blip>
          <a:srcRect b="0" l="2827" r="0" t="0"/>
          <a:stretch/>
        </p:blipFill>
        <p:spPr>
          <a:xfrm>
            <a:off x="5166875" y="1627950"/>
            <a:ext cx="3767799" cy="15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Orientado a Objetos</a:t>
            </a:r>
            <a:endParaRPr b="1"/>
          </a:p>
        </p:txBody>
      </p:sp>
      <p:pic>
        <p:nvPicPr>
          <p:cNvPr id="161" name="Google Shape;1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Creando Objetos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373" name="Google Shape;373;p65"/>
          <p:cNvSpPr txBox="1"/>
          <p:nvPr/>
        </p:nvSpPr>
        <p:spPr>
          <a:xfrm>
            <a:off x="311700" y="1833000"/>
            <a:ext cx="3000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Partiendo de nuestra clase, podemos crear 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</a:rPr>
              <a:t>instancias de objetos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 — objetos que contienen los datos y funcionalidades definidas en la clase original. Teniendo a nuestra clase </a:t>
            </a:r>
            <a:r>
              <a:rPr b="1" lang="en" sz="1300">
                <a:solidFill>
                  <a:schemeClr val="accent2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, ahora podemos crear gente con características más específicas: </a:t>
            </a:r>
            <a:endParaRPr b="1"/>
          </a:p>
        </p:txBody>
      </p:sp>
      <p:pic>
        <p:nvPicPr>
          <p:cNvPr id="374" name="Google Shape;3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200" y="842050"/>
            <a:ext cx="4191625" cy="40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De lo visual al Código.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381" name="Google Shape;381;p66"/>
          <p:cNvSpPr txBox="1"/>
          <p:nvPr/>
        </p:nvSpPr>
        <p:spPr>
          <a:xfrm>
            <a:off x="255575" y="1957775"/>
            <a:ext cx="483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Vamos a considerar un sencillo programa que muestra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información sobre estudiantes y profesores en una escuela. 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Aquí daremos un vistazo a la </a:t>
            </a:r>
            <a:endParaRPr b="1" sz="1200">
              <a:solidFill>
                <a:schemeClr val="accent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POO (Programación Orientada a Objetos)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en general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450" y="933250"/>
            <a:ext cx="3384200" cy="33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Plasmar la abstracción en Código</a:t>
            </a:r>
            <a:endParaRPr/>
          </a:p>
        </p:txBody>
      </p:sp>
      <p:pic>
        <p:nvPicPr>
          <p:cNvPr id="389" name="Google Shape;3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00" y="1595642"/>
            <a:ext cx="60007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8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CLASES</a:t>
            </a:r>
            <a:endParaRPr/>
          </a:p>
        </p:txBody>
      </p:sp>
      <p:sp>
        <p:nvSpPr>
          <p:cNvPr id="396" name="Google Shape;396;p68"/>
          <p:cNvSpPr txBox="1"/>
          <p:nvPr/>
        </p:nvSpPr>
        <p:spPr>
          <a:xfrm>
            <a:off x="423975" y="1817425"/>
            <a:ext cx="352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Una manera de definir una clase es mediante una declaración de clase</a:t>
            </a:r>
            <a:r>
              <a:rPr b="1" i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. 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Para declarar una clase, se utiliza la palabra reservada</a:t>
            </a:r>
            <a:r>
              <a:rPr b="1" lang="en">
                <a:solidFill>
                  <a:srgbClr val="1155CC"/>
                </a:solidFill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1155CC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y un nombre para la clase "Alumnos".</a:t>
            </a:r>
            <a:endParaRPr b="1"/>
          </a:p>
        </p:txBody>
      </p:sp>
      <p:sp>
        <p:nvSpPr>
          <p:cNvPr id="397" name="Google Shape;397;p68"/>
          <p:cNvSpPr txBox="1"/>
          <p:nvPr/>
        </p:nvSpPr>
        <p:spPr>
          <a:xfrm>
            <a:off x="4680375" y="1775325"/>
            <a:ext cx="3915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</a:rPr>
              <a:t>class</a:t>
            </a:r>
            <a:r>
              <a:rPr b="1" lang="en"/>
              <a:t> Alumnos {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</a:rPr>
              <a:t>  constructor</a:t>
            </a:r>
            <a:r>
              <a:rPr b="1" lang="en"/>
              <a:t>(</a:t>
            </a:r>
            <a:r>
              <a:rPr b="1" lang="en">
                <a:solidFill>
                  <a:srgbClr val="B45F06"/>
                </a:solidFill>
              </a:rPr>
              <a:t>nombre, apellido, califFinal</a:t>
            </a:r>
            <a:r>
              <a:rPr b="1" lang="en"/>
              <a:t>) {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</a:t>
            </a:r>
            <a:r>
              <a:rPr b="1" lang="en">
                <a:solidFill>
                  <a:srgbClr val="B45F06"/>
                </a:solidFill>
              </a:rPr>
              <a:t> this</a:t>
            </a:r>
            <a:r>
              <a:rPr b="1" lang="en"/>
              <a:t>.nombre = nombre;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</a:t>
            </a:r>
            <a:r>
              <a:rPr b="1" lang="en">
                <a:solidFill>
                  <a:srgbClr val="B45F06"/>
                </a:solidFill>
              </a:rPr>
              <a:t>this</a:t>
            </a:r>
            <a:r>
              <a:rPr b="1" lang="en"/>
              <a:t>.apellido = </a:t>
            </a:r>
            <a:r>
              <a:rPr b="1" lang="en">
                <a:solidFill>
                  <a:schemeClr val="dk1"/>
                </a:solidFill>
              </a:rPr>
              <a:t>apellido;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   </a:t>
            </a:r>
            <a:r>
              <a:rPr b="1" lang="en">
                <a:solidFill>
                  <a:srgbClr val="B45F06"/>
                </a:solidFill>
              </a:rPr>
              <a:t> this</a:t>
            </a:r>
            <a:r>
              <a:rPr b="1" lang="en">
                <a:solidFill>
                  <a:schemeClr val="dk1"/>
                </a:solidFill>
              </a:rPr>
              <a:t>.califFinal = califFinal;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}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}</a:t>
            </a:r>
            <a:endParaRPr b="1"/>
          </a:p>
        </p:txBody>
      </p:sp>
      <p:sp>
        <p:nvSpPr>
          <p:cNvPr id="398" name="Google Shape;398;p68"/>
          <p:cNvSpPr txBox="1"/>
          <p:nvPr/>
        </p:nvSpPr>
        <p:spPr>
          <a:xfrm>
            <a:off x="4933000" y="363482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esta es una razón por la cual es muy importante usar </a:t>
            </a:r>
            <a:r>
              <a:rPr b="1" lang="en">
                <a:solidFill>
                  <a:srgbClr val="B45F06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en" sz="1200">
                <a:solidFill>
                  <a:schemeClr val="accent2"/>
                </a:solidFill>
                <a:highlight>
                  <a:srgbClr val="FFFFFF"/>
                </a:highlight>
              </a:rPr>
              <a:t>, para que usen sus propios valores, y no algún otro valor.</a:t>
            </a:r>
            <a:endParaRPr b="1"/>
          </a:p>
        </p:txBody>
      </p:sp>
      <p:pic>
        <p:nvPicPr>
          <p:cNvPr id="399" name="Google Shape;3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69"/>
          <p:cNvSpPr txBox="1"/>
          <p:nvPr>
            <p:ph idx="4294967295" type="body"/>
          </p:nvPr>
        </p:nvSpPr>
        <p:spPr>
          <a:xfrm>
            <a:off x="862500" y="1000075"/>
            <a:ext cx="7419000" cy="16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constructor es un método especial que se ejecuta automáticamente cuando se crea una instancia de esa clase.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 función es inicializar el objeto y sirve para asegurarnos que los objetos siempre contengan valores iniciales válidos.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69"/>
          <p:cNvPicPr preferRelativeResize="0"/>
          <p:nvPr/>
        </p:nvPicPr>
        <p:blipFill rotWithShape="1">
          <a:blip r:embed="rId3">
            <a:alphaModFix/>
          </a:blip>
          <a:srcRect b="0" l="0" r="0" t="4452"/>
          <a:stretch/>
        </p:blipFill>
        <p:spPr>
          <a:xfrm>
            <a:off x="1795150" y="2749500"/>
            <a:ext cx="5783325" cy="24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 txBox="1"/>
          <p:nvPr/>
        </p:nvSpPr>
        <p:spPr>
          <a:xfrm>
            <a:off x="4359975" y="1467675"/>
            <a:ext cx="37938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 Orientada a Objetos.</a:t>
            </a:r>
            <a:endParaRPr b="1"/>
          </a:p>
        </p:txBody>
      </p:sp>
      <p:pic>
        <p:nvPicPr>
          <p:cNvPr id="413" name="Google Shape;4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1"/>
          <p:cNvSpPr/>
          <p:nvPr/>
        </p:nvSpPr>
        <p:spPr>
          <a:xfrm>
            <a:off x="803550" y="1855800"/>
            <a:ext cx="7536900" cy="12984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71"/>
          <p:cNvSpPr txBox="1"/>
          <p:nvPr/>
        </p:nvSpPr>
        <p:spPr>
          <a:xfrm>
            <a:off x="1500000" y="1847550"/>
            <a:ext cx="61440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Crowd-studying: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Classes and Objects</a:t>
            </a: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2"/>
          <p:cNvSpPr/>
          <p:nvPr/>
        </p:nvSpPr>
        <p:spPr>
          <a:xfrm>
            <a:off x="803550" y="1333350"/>
            <a:ext cx="7536900" cy="23718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2"/>
          <p:cNvSpPr txBox="1"/>
          <p:nvPr/>
        </p:nvSpPr>
        <p:spPr>
          <a:xfrm>
            <a:off x="1500000" y="1325100"/>
            <a:ext cx="6144000" cy="24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Crowd-studying: </a:t>
            </a:r>
            <a:r>
              <a:rPr b="1" lang="en" sz="36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Object-oriented programming with Python 3</a:t>
            </a: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40" name="Google Shape;44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7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3" name="Google Shape;44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/>
          <p:nvPr/>
        </p:nvSpPr>
        <p:spPr>
          <a:xfrm>
            <a:off x="803550" y="1625850"/>
            <a:ext cx="7536900" cy="18150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1500000" y="1617600"/>
            <a:ext cx="61440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Object Oriented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Programming in Python</a:t>
            </a: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 txBox="1"/>
          <p:nvPr/>
        </p:nvSpPr>
        <p:spPr>
          <a:xfrm>
            <a:off x="1500000" y="1938750"/>
            <a:ext cx="6144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5"/>
          <p:cNvSpPr/>
          <p:nvPr/>
        </p:nvSpPr>
        <p:spPr>
          <a:xfrm>
            <a:off x="803550" y="1902975"/>
            <a:ext cx="7536900" cy="13458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75"/>
          <p:cNvSpPr txBox="1"/>
          <p:nvPr/>
        </p:nvSpPr>
        <p:spPr>
          <a:xfrm>
            <a:off x="1500000" y="1894725"/>
            <a:ext cx="61440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Object Oriented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Titanics</a:t>
            </a: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3" name="Google Shape;463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6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rogramación Orientado a Objetos</a:t>
            </a:r>
            <a:endParaRPr b="1"/>
          </a:p>
        </p:txBody>
      </p:sp>
      <p:pic>
        <p:nvPicPr>
          <p:cNvPr id="478" name="Google Shape;4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/>
        </p:nvSpPr>
        <p:spPr>
          <a:xfrm>
            <a:off x="502950" y="3618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/>
          <p:nvPr/>
        </p:nvSpPr>
        <p:spPr>
          <a:xfrm>
            <a:off x="731550" y="1294350"/>
            <a:ext cx="7422300" cy="3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 a la 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resentación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Programación Orientada a Objetos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💻🐍, 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onde comprenderemos a detalle el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paradigma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mejores prácticas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escritura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 u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recurso online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sobre el paradigma de Programació Orientada a Objetos con 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💻🐍, así como observar algunos ejemplos y ejecutarlos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Anaconda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Colab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vamos a cerrar la sesión con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notebooks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Kaggle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práctica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🐱‍💻 us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ando el lenguaje de programación y el paradigma OOP con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💻🐍,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finalmente dejar un breve espacio para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 y respuestas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🤖💜.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1"/>
          <p:cNvSpPr txBox="1"/>
          <p:nvPr/>
        </p:nvSpPr>
        <p:spPr>
          <a:xfrm>
            <a:off x="548850" y="10494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sesión.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Presentación+código: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OOP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en Python.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Crowd-studying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OOP en Python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i="0" lang="en" sz="16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OOP en Python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0 - 9:30 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Object Oriented Titanics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/>
          <p:nvPr/>
        </p:nvSpPr>
        <p:spPr>
          <a:xfrm>
            <a:off x="605700" y="310075"/>
            <a:ext cx="8042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Python Crash Course 2da edición</a:t>
            </a:r>
            <a:endParaRPr sz="2500"/>
          </a:p>
        </p:txBody>
      </p:sp>
      <p:pic>
        <p:nvPicPr>
          <p:cNvPr id="200" name="Google Shape;2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3"/>
          <p:cNvSpPr txBox="1"/>
          <p:nvPr/>
        </p:nvSpPr>
        <p:spPr>
          <a:xfrm>
            <a:off x="4259125" y="2153100"/>
            <a:ext cx="34527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Eric Matthes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9.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50" y="1286026"/>
            <a:ext cx="2328975" cy="30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4"/>
          <p:cNvSpPr txBox="1"/>
          <p:nvPr/>
        </p:nvSpPr>
        <p:spPr>
          <a:xfrm>
            <a:off x="377100" y="3862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Tutorial for Absolute Beginners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377100" y="2193213"/>
            <a:ext cx="32940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Simple Python App with Kivy - Step by Step GUI Tutorial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125" y="1380825"/>
            <a:ext cx="4951526" cy="278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